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4" r:id="rId5"/>
    <p:sldId id="265" r:id="rId6"/>
    <p:sldId id="266" r:id="rId7"/>
    <p:sldId id="267"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8" d="100"/>
          <a:sy n="58" d="100"/>
        </p:scale>
        <p:origin x="96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057B9-4DFF-482C-A4C6-369AA32A29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9B4FAD-1F10-4F41-AD78-6876CD9567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6D599B4-8D33-44FD-A40C-6839508C4DB3}"/>
              </a:ext>
            </a:extLst>
          </p:cNvPr>
          <p:cNvSpPr>
            <a:spLocks noGrp="1"/>
          </p:cNvSpPr>
          <p:nvPr>
            <p:ph type="dt" sz="half" idx="10"/>
          </p:nvPr>
        </p:nvSpPr>
        <p:spPr/>
        <p:txBody>
          <a:bodyPr/>
          <a:lstStyle/>
          <a:p>
            <a:fld id="{AC3D501E-A2C8-44F0-9275-423E6822D147}" type="datetimeFigureOut">
              <a:rPr lang="en-US" smtClean="0"/>
              <a:t>8/4/2021</a:t>
            </a:fld>
            <a:endParaRPr lang="en-US"/>
          </a:p>
        </p:txBody>
      </p:sp>
      <p:sp>
        <p:nvSpPr>
          <p:cNvPr id="5" name="Footer Placeholder 4">
            <a:extLst>
              <a:ext uri="{FF2B5EF4-FFF2-40B4-BE49-F238E27FC236}">
                <a16:creationId xmlns:a16="http://schemas.microsoft.com/office/drawing/2014/main" id="{676F353E-3CF6-4A7F-B4F3-050F636679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3E3D5C-2149-4F83-A88F-7BD799E85727}"/>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3659554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2CFC4-B206-44A0-902F-9593FC414A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FDF887-C61C-4AF8-ADAB-6CC6E52C4A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B6239F-FA03-4F7C-A4B7-5304B2CE4855}"/>
              </a:ext>
            </a:extLst>
          </p:cNvPr>
          <p:cNvSpPr>
            <a:spLocks noGrp="1"/>
          </p:cNvSpPr>
          <p:nvPr>
            <p:ph type="dt" sz="half" idx="10"/>
          </p:nvPr>
        </p:nvSpPr>
        <p:spPr/>
        <p:txBody>
          <a:bodyPr/>
          <a:lstStyle/>
          <a:p>
            <a:fld id="{AC3D501E-A2C8-44F0-9275-423E6822D147}" type="datetimeFigureOut">
              <a:rPr lang="en-US" smtClean="0"/>
              <a:t>8/4/2021</a:t>
            </a:fld>
            <a:endParaRPr lang="en-US"/>
          </a:p>
        </p:txBody>
      </p:sp>
      <p:sp>
        <p:nvSpPr>
          <p:cNvPr id="5" name="Footer Placeholder 4">
            <a:extLst>
              <a:ext uri="{FF2B5EF4-FFF2-40B4-BE49-F238E27FC236}">
                <a16:creationId xmlns:a16="http://schemas.microsoft.com/office/drawing/2014/main" id="{2840AF4D-5DE1-4B4B-85CF-A83AF438C0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279223-4BE7-4D29-98DA-6C8B9E7B2F78}"/>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082947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B84CA2-A60F-4061-9C6D-5FB829311B5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DD68E40-EE21-4709-8BB2-38354141FA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1E305A-7F50-4A46-9BF1-1C21379B0D2B}"/>
              </a:ext>
            </a:extLst>
          </p:cNvPr>
          <p:cNvSpPr>
            <a:spLocks noGrp="1"/>
          </p:cNvSpPr>
          <p:nvPr>
            <p:ph type="dt" sz="half" idx="10"/>
          </p:nvPr>
        </p:nvSpPr>
        <p:spPr/>
        <p:txBody>
          <a:bodyPr/>
          <a:lstStyle/>
          <a:p>
            <a:fld id="{AC3D501E-A2C8-44F0-9275-423E6822D147}" type="datetimeFigureOut">
              <a:rPr lang="en-US" smtClean="0"/>
              <a:t>8/4/2021</a:t>
            </a:fld>
            <a:endParaRPr lang="en-US"/>
          </a:p>
        </p:txBody>
      </p:sp>
      <p:sp>
        <p:nvSpPr>
          <p:cNvPr id="5" name="Footer Placeholder 4">
            <a:extLst>
              <a:ext uri="{FF2B5EF4-FFF2-40B4-BE49-F238E27FC236}">
                <a16:creationId xmlns:a16="http://schemas.microsoft.com/office/drawing/2014/main" id="{F3B83DA0-F2E8-4C63-93F0-B01C584320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DC8582-7153-4A4E-87A4-43D77F39D053}"/>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431386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0568D-8189-437E-8F87-9F3B271B77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24F367-7A1B-4E1E-95FA-84C0CBBCB9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934214-EC02-4150-B4AF-34FB8354EB14}"/>
              </a:ext>
            </a:extLst>
          </p:cNvPr>
          <p:cNvSpPr>
            <a:spLocks noGrp="1"/>
          </p:cNvSpPr>
          <p:nvPr>
            <p:ph type="dt" sz="half" idx="10"/>
          </p:nvPr>
        </p:nvSpPr>
        <p:spPr/>
        <p:txBody>
          <a:bodyPr/>
          <a:lstStyle/>
          <a:p>
            <a:fld id="{AC3D501E-A2C8-44F0-9275-423E6822D147}" type="datetimeFigureOut">
              <a:rPr lang="en-US" smtClean="0"/>
              <a:t>8/4/2021</a:t>
            </a:fld>
            <a:endParaRPr lang="en-US"/>
          </a:p>
        </p:txBody>
      </p:sp>
      <p:sp>
        <p:nvSpPr>
          <p:cNvPr id="5" name="Footer Placeholder 4">
            <a:extLst>
              <a:ext uri="{FF2B5EF4-FFF2-40B4-BE49-F238E27FC236}">
                <a16:creationId xmlns:a16="http://schemas.microsoft.com/office/drawing/2014/main" id="{14C7EC18-F9F3-44D0-9177-9F14D8CBEC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3B3C9-3923-4216-8F6F-7CB877129FE7}"/>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764269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1284D-F22E-4BCE-84B4-4009F97E2E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9536BE-1BBB-48FD-84C7-95BC286174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689BF3-B1E7-4575-AF3A-F015C0F2E346}"/>
              </a:ext>
            </a:extLst>
          </p:cNvPr>
          <p:cNvSpPr>
            <a:spLocks noGrp="1"/>
          </p:cNvSpPr>
          <p:nvPr>
            <p:ph type="dt" sz="half" idx="10"/>
          </p:nvPr>
        </p:nvSpPr>
        <p:spPr/>
        <p:txBody>
          <a:bodyPr/>
          <a:lstStyle/>
          <a:p>
            <a:fld id="{AC3D501E-A2C8-44F0-9275-423E6822D147}" type="datetimeFigureOut">
              <a:rPr lang="en-US" smtClean="0"/>
              <a:t>8/4/2021</a:t>
            </a:fld>
            <a:endParaRPr lang="en-US"/>
          </a:p>
        </p:txBody>
      </p:sp>
      <p:sp>
        <p:nvSpPr>
          <p:cNvPr id="5" name="Footer Placeholder 4">
            <a:extLst>
              <a:ext uri="{FF2B5EF4-FFF2-40B4-BE49-F238E27FC236}">
                <a16:creationId xmlns:a16="http://schemas.microsoft.com/office/drawing/2014/main" id="{967C31D6-B9EB-48C2-940D-8C9BA7D8D2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3B5A44-69AF-47DB-BA57-4D10ABFED382}"/>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2363632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3968C-CA96-4417-BCE5-AF93FE0FD0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792A29-95C5-4583-9DD0-DA14107FA17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3A2EA59-0890-4F59-957C-D9AD4F7F2D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FE9A0A-BE93-4D37-9B1E-504B92F5C0C1}"/>
              </a:ext>
            </a:extLst>
          </p:cNvPr>
          <p:cNvSpPr>
            <a:spLocks noGrp="1"/>
          </p:cNvSpPr>
          <p:nvPr>
            <p:ph type="dt" sz="half" idx="10"/>
          </p:nvPr>
        </p:nvSpPr>
        <p:spPr/>
        <p:txBody>
          <a:bodyPr/>
          <a:lstStyle/>
          <a:p>
            <a:fld id="{AC3D501E-A2C8-44F0-9275-423E6822D147}" type="datetimeFigureOut">
              <a:rPr lang="en-US" smtClean="0"/>
              <a:t>8/4/2021</a:t>
            </a:fld>
            <a:endParaRPr lang="en-US"/>
          </a:p>
        </p:txBody>
      </p:sp>
      <p:sp>
        <p:nvSpPr>
          <p:cNvPr id="6" name="Footer Placeholder 5">
            <a:extLst>
              <a:ext uri="{FF2B5EF4-FFF2-40B4-BE49-F238E27FC236}">
                <a16:creationId xmlns:a16="http://schemas.microsoft.com/office/drawing/2014/main" id="{4BB13189-0E21-4817-810B-2CCC4707DE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42DFE8-D7D8-4A8A-9381-7BDFFBEBC170}"/>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936547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A40EE-2886-4DF8-B3C9-351210B9E3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20BB5C-15BA-4C4D-8491-3C912BEFE2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FFF9383-3C62-44F3-B910-D8A46E53AB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5E9FE6-8CA9-4460-9C41-6A5E06ABDF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8F40C8-7D4F-4856-AA7E-E3CD8CFAC6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5C8BADC-F66E-49C7-A8B1-8EADE50B9520}"/>
              </a:ext>
            </a:extLst>
          </p:cNvPr>
          <p:cNvSpPr>
            <a:spLocks noGrp="1"/>
          </p:cNvSpPr>
          <p:nvPr>
            <p:ph type="dt" sz="half" idx="10"/>
          </p:nvPr>
        </p:nvSpPr>
        <p:spPr/>
        <p:txBody>
          <a:bodyPr/>
          <a:lstStyle/>
          <a:p>
            <a:fld id="{AC3D501E-A2C8-44F0-9275-423E6822D147}" type="datetimeFigureOut">
              <a:rPr lang="en-US" smtClean="0"/>
              <a:t>8/4/2021</a:t>
            </a:fld>
            <a:endParaRPr lang="en-US"/>
          </a:p>
        </p:txBody>
      </p:sp>
      <p:sp>
        <p:nvSpPr>
          <p:cNvPr id="8" name="Footer Placeholder 7">
            <a:extLst>
              <a:ext uri="{FF2B5EF4-FFF2-40B4-BE49-F238E27FC236}">
                <a16:creationId xmlns:a16="http://schemas.microsoft.com/office/drawing/2014/main" id="{F7A7BEC9-A40D-4B52-920D-0D2B56D545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2E8320-CA4A-4FEB-AD09-EEE39FDB15F6}"/>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2240677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DF129-9B8C-416D-A8B0-DCD25CF128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C38B311-4637-4335-A9EE-2352BB85B499}"/>
              </a:ext>
            </a:extLst>
          </p:cNvPr>
          <p:cNvSpPr>
            <a:spLocks noGrp="1"/>
          </p:cNvSpPr>
          <p:nvPr>
            <p:ph type="dt" sz="half" idx="10"/>
          </p:nvPr>
        </p:nvSpPr>
        <p:spPr/>
        <p:txBody>
          <a:bodyPr/>
          <a:lstStyle/>
          <a:p>
            <a:fld id="{AC3D501E-A2C8-44F0-9275-423E6822D147}" type="datetimeFigureOut">
              <a:rPr lang="en-US" smtClean="0"/>
              <a:t>8/4/2021</a:t>
            </a:fld>
            <a:endParaRPr lang="en-US"/>
          </a:p>
        </p:txBody>
      </p:sp>
      <p:sp>
        <p:nvSpPr>
          <p:cNvPr id="4" name="Footer Placeholder 3">
            <a:extLst>
              <a:ext uri="{FF2B5EF4-FFF2-40B4-BE49-F238E27FC236}">
                <a16:creationId xmlns:a16="http://schemas.microsoft.com/office/drawing/2014/main" id="{A41CB5B9-B6BE-4650-BFED-8F4499BA85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EB670F-2440-44DB-ADA0-DCBC42562D5B}"/>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3168968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04DEDC-A046-49FE-AA85-FD7237A0E804}"/>
              </a:ext>
            </a:extLst>
          </p:cNvPr>
          <p:cNvSpPr>
            <a:spLocks noGrp="1"/>
          </p:cNvSpPr>
          <p:nvPr>
            <p:ph type="dt" sz="half" idx="10"/>
          </p:nvPr>
        </p:nvSpPr>
        <p:spPr/>
        <p:txBody>
          <a:bodyPr/>
          <a:lstStyle/>
          <a:p>
            <a:fld id="{AC3D501E-A2C8-44F0-9275-423E6822D147}" type="datetimeFigureOut">
              <a:rPr lang="en-US" smtClean="0"/>
              <a:t>8/4/2021</a:t>
            </a:fld>
            <a:endParaRPr lang="en-US"/>
          </a:p>
        </p:txBody>
      </p:sp>
      <p:sp>
        <p:nvSpPr>
          <p:cNvPr id="3" name="Footer Placeholder 2">
            <a:extLst>
              <a:ext uri="{FF2B5EF4-FFF2-40B4-BE49-F238E27FC236}">
                <a16:creationId xmlns:a16="http://schemas.microsoft.com/office/drawing/2014/main" id="{0208EB89-1697-4D66-B019-15FB05AE88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1312841-58C5-42E2-8D9D-FDAC579F848B}"/>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78185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096E8-83AA-498E-BBBA-60F96C47E0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A43094A-3AC6-46DF-9449-C847808156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C291B6-759B-4076-BEDA-CE97B03C80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FD4E3A-9BE0-4BF5-8AAB-0FE849A27624}"/>
              </a:ext>
            </a:extLst>
          </p:cNvPr>
          <p:cNvSpPr>
            <a:spLocks noGrp="1"/>
          </p:cNvSpPr>
          <p:nvPr>
            <p:ph type="dt" sz="half" idx="10"/>
          </p:nvPr>
        </p:nvSpPr>
        <p:spPr/>
        <p:txBody>
          <a:bodyPr/>
          <a:lstStyle/>
          <a:p>
            <a:fld id="{AC3D501E-A2C8-44F0-9275-423E6822D147}" type="datetimeFigureOut">
              <a:rPr lang="en-US" smtClean="0"/>
              <a:t>8/4/2021</a:t>
            </a:fld>
            <a:endParaRPr lang="en-US"/>
          </a:p>
        </p:txBody>
      </p:sp>
      <p:sp>
        <p:nvSpPr>
          <p:cNvPr id="6" name="Footer Placeholder 5">
            <a:extLst>
              <a:ext uri="{FF2B5EF4-FFF2-40B4-BE49-F238E27FC236}">
                <a16:creationId xmlns:a16="http://schemas.microsoft.com/office/drawing/2014/main" id="{4997BF97-593B-442F-B0C8-356D38426B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563A4-C646-415D-B64D-0BEAE2532733}"/>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9985081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E4440-391D-4D89-9D38-1E8777BAD4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12A7338-2A72-4768-A326-EDCA3804E9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C2F994-0A0B-4466-AF46-BE78398BCA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9DE731-4630-49BA-AC68-214FB40C9680}"/>
              </a:ext>
            </a:extLst>
          </p:cNvPr>
          <p:cNvSpPr>
            <a:spLocks noGrp="1"/>
          </p:cNvSpPr>
          <p:nvPr>
            <p:ph type="dt" sz="half" idx="10"/>
          </p:nvPr>
        </p:nvSpPr>
        <p:spPr/>
        <p:txBody>
          <a:bodyPr/>
          <a:lstStyle/>
          <a:p>
            <a:fld id="{AC3D501E-A2C8-44F0-9275-423E6822D147}" type="datetimeFigureOut">
              <a:rPr lang="en-US" smtClean="0"/>
              <a:t>8/4/2021</a:t>
            </a:fld>
            <a:endParaRPr lang="en-US"/>
          </a:p>
        </p:txBody>
      </p:sp>
      <p:sp>
        <p:nvSpPr>
          <p:cNvPr id="6" name="Footer Placeholder 5">
            <a:extLst>
              <a:ext uri="{FF2B5EF4-FFF2-40B4-BE49-F238E27FC236}">
                <a16:creationId xmlns:a16="http://schemas.microsoft.com/office/drawing/2014/main" id="{81DAE291-5C97-46F9-900A-CE73B7C188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89EFC6-A272-498F-A5ED-43521351DA59}"/>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27208057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766FED-BCFB-497E-A6D1-482BEC6817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5D48EA-49B3-4597-9493-62F55C5B1B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2B6492-9085-4A01-BCE4-286798AFDB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D501E-A2C8-44F0-9275-423E6822D147}" type="datetimeFigureOut">
              <a:rPr lang="en-US" smtClean="0"/>
              <a:t>8/4/2021</a:t>
            </a:fld>
            <a:endParaRPr lang="en-US"/>
          </a:p>
        </p:txBody>
      </p:sp>
      <p:sp>
        <p:nvSpPr>
          <p:cNvPr id="5" name="Footer Placeholder 4">
            <a:extLst>
              <a:ext uri="{FF2B5EF4-FFF2-40B4-BE49-F238E27FC236}">
                <a16:creationId xmlns:a16="http://schemas.microsoft.com/office/drawing/2014/main" id="{9DFFF41C-62F2-47F4-9CC9-276BF50035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D35C2E0-F0E5-4967-95E2-032426DD31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639E54-8D6C-47B2-B7C1-88F966795E3F}" type="slidenum">
              <a:rPr lang="en-US" smtClean="0"/>
              <a:t>‹#›</a:t>
            </a:fld>
            <a:endParaRPr lang="en-US"/>
          </a:p>
        </p:txBody>
      </p:sp>
    </p:spTree>
    <p:extLst>
      <p:ext uri="{BB962C8B-B14F-4D97-AF65-F5344CB8AC3E}">
        <p14:creationId xmlns:p14="http://schemas.microsoft.com/office/powerpoint/2010/main" val="29751135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doi.org/10.1016/j.rse.2018.03.006"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6AD8C-DFFF-4401-BF44-4E22709252F4}"/>
              </a:ext>
            </a:extLst>
          </p:cNvPr>
          <p:cNvSpPr>
            <a:spLocks noGrp="1"/>
          </p:cNvSpPr>
          <p:nvPr>
            <p:ph type="ctrTitle"/>
          </p:nvPr>
        </p:nvSpPr>
        <p:spPr/>
        <p:txBody>
          <a:bodyPr>
            <a:normAutofit/>
          </a:bodyPr>
          <a:lstStyle/>
          <a:p>
            <a:r>
              <a:rPr lang="en-US" sz="4800" dirty="0"/>
              <a:t>Flood extent mapping</a:t>
            </a:r>
          </a:p>
        </p:txBody>
      </p:sp>
      <p:sp>
        <p:nvSpPr>
          <p:cNvPr id="5" name="Subtitle 4">
            <a:extLst>
              <a:ext uri="{FF2B5EF4-FFF2-40B4-BE49-F238E27FC236}">
                <a16:creationId xmlns:a16="http://schemas.microsoft.com/office/drawing/2014/main" id="{70E2F96E-FEC2-493C-9CED-031EB10DB3AA}"/>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439931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5FA02-926D-400A-9CF9-979B1D10E0BD}"/>
              </a:ext>
            </a:extLst>
          </p:cNvPr>
          <p:cNvSpPr>
            <a:spLocks noGrp="1"/>
          </p:cNvSpPr>
          <p:nvPr>
            <p:ph type="title"/>
          </p:nvPr>
        </p:nvSpPr>
        <p:spPr/>
        <p:txBody>
          <a:bodyPr>
            <a:normAutofit/>
          </a:bodyPr>
          <a:lstStyle/>
          <a:p>
            <a:pPr algn="ctr"/>
            <a:r>
              <a:rPr lang="en-US" sz="2800" dirty="0"/>
              <a:t>What solution is best suited for my case?</a:t>
            </a:r>
          </a:p>
        </p:txBody>
      </p:sp>
      <p:graphicFrame>
        <p:nvGraphicFramePr>
          <p:cNvPr id="4" name="Content Placeholder 3">
            <a:extLst>
              <a:ext uri="{FF2B5EF4-FFF2-40B4-BE49-F238E27FC236}">
                <a16:creationId xmlns:a16="http://schemas.microsoft.com/office/drawing/2014/main" id="{E00E7FE3-1816-4E66-83DD-25F937E78F5A}"/>
              </a:ext>
            </a:extLst>
          </p:cNvPr>
          <p:cNvGraphicFramePr>
            <a:graphicFrameLocks noGrp="1"/>
          </p:cNvGraphicFramePr>
          <p:nvPr>
            <p:ph idx="1"/>
            <p:extLst>
              <p:ext uri="{D42A27DB-BD31-4B8C-83A1-F6EECF244321}">
                <p14:modId xmlns:p14="http://schemas.microsoft.com/office/powerpoint/2010/main" val="1460585720"/>
              </p:ext>
            </p:extLst>
          </p:nvPr>
        </p:nvGraphicFramePr>
        <p:xfrm>
          <a:off x="1219200" y="1926994"/>
          <a:ext cx="10134600" cy="2673502"/>
        </p:xfrm>
        <a:graphic>
          <a:graphicData uri="http://schemas.openxmlformats.org/drawingml/2006/table">
            <a:tbl>
              <a:tblPr>
                <a:tableStyleId>{5C22544A-7EE6-4342-B048-85BDC9FD1C3A}</a:tableStyleId>
              </a:tblPr>
              <a:tblGrid>
                <a:gridCol w="1480240">
                  <a:extLst>
                    <a:ext uri="{9D8B030D-6E8A-4147-A177-3AD203B41FA5}">
                      <a16:colId xmlns:a16="http://schemas.microsoft.com/office/drawing/2014/main" val="1372997493"/>
                    </a:ext>
                  </a:extLst>
                </a:gridCol>
                <a:gridCol w="1076539">
                  <a:extLst>
                    <a:ext uri="{9D8B030D-6E8A-4147-A177-3AD203B41FA5}">
                      <a16:colId xmlns:a16="http://schemas.microsoft.com/office/drawing/2014/main" val="3350226692"/>
                    </a:ext>
                  </a:extLst>
                </a:gridCol>
                <a:gridCol w="662457">
                  <a:extLst>
                    <a:ext uri="{9D8B030D-6E8A-4147-A177-3AD203B41FA5}">
                      <a16:colId xmlns:a16="http://schemas.microsoft.com/office/drawing/2014/main" val="4125906339"/>
                    </a:ext>
                  </a:extLst>
                </a:gridCol>
                <a:gridCol w="901888">
                  <a:extLst>
                    <a:ext uri="{9D8B030D-6E8A-4147-A177-3AD203B41FA5}">
                      <a16:colId xmlns:a16="http://schemas.microsoft.com/office/drawing/2014/main" val="3043805341"/>
                    </a:ext>
                  </a:extLst>
                </a:gridCol>
                <a:gridCol w="998831">
                  <a:extLst>
                    <a:ext uri="{9D8B030D-6E8A-4147-A177-3AD203B41FA5}">
                      <a16:colId xmlns:a16="http://schemas.microsoft.com/office/drawing/2014/main" val="4041554303"/>
                    </a:ext>
                  </a:extLst>
                </a:gridCol>
                <a:gridCol w="842481">
                  <a:extLst>
                    <a:ext uri="{9D8B030D-6E8A-4147-A177-3AD203B41FA5}">
                      <a16:colId xmlns:a16="http://schemas.microsoft.com/office/drawing/2014/main" val="1148831700"/>
                    </a:ext>
                  </a:extLst>
                </a:gridCol>
                <a:gridCol w="1077116">
                  <a:extLst>
                    <a:ext uri="{9D8B030D-6E8A-4147-A177-3AD203B41FA5}">
                      <a16:colId xmlns:a16="http://schemas.microsoft.com/office/drawing/2014/main" val="2549008763"/>
                    </a:ext>
                  </a:extLst>
                </a:gridCol>
                <a:gridCol w="3095048">
                  <a:extLst>
                    <a:ext uri="{9D8B030D-6E8A-4147-A177-3AD203B41FA5}">
                      <a16:colId xmlns:a16="http://schemas.microsoft.com/office/drawing/2014/main" val="2898569030"/>
                    </a:ext>
                  </a:extLst>
                </a:gridCol>
              </a:tblGrid>
              <a:tr h="312108">
                <a:tc rowSpan="3">
                  <a:txBody>
                    <a:bodyPr/>
                    <a:lstStyle/>
                    <a:p>
                      <a:pPr algn="l" fontAlgn="b"/>
                      <a:r>
                        <a:rPr lang="en-US" sz="1400" b="1" u="none" strike="noStrike" dirty="0">
                          <a:effectLst/>
                        </a:rPr>
                        <a:t> </a:t>
                      </a:r>
                      <a:endParaRPr lang="en-US" sz="1600" b="1" i="0" u="none" strike="noStrike" dirty="0">
                        <a:solidFill>
                          <a:srgbClr val="000000"/>
                        </a:solidFill>
                        <a:effectLst/>
                        <a:latin typeface="Calibri" panose="020F0502020204030204" pitchFamily="34" charset="0"/>
                      </a:endParaRPr>
                    </a:p>
                    <a:p>
                      <a:pPr algn="ctr" fontAlgn="b"/>
                      <a:r>
                        <a:rPr lang="en-US" sz="1600" b="1" u="none" strike="noStrike" dirty="0">
                          <a:effectLst/>
                        </a:rPr>
                        <a:t>Terrain Type</a:t>
                      </a:r>
                      <a:endParaRPr lang="en-US" sz="1600" b="1" i="0" u="none" strike="noStrike" dirty="0">
                        <a:solidFill>
                          <a:srgbClr val="000000"/>
                        </a:solidFill>
                        <a:effectLst/>
                        <a:latin typeface="Arial" panose="020B0604020202020204" pitchFamily="34" charset="0"/>
                      </a:endParaRPr>
                    </a:p>
                  </a:txBody>
                  <a:tcPr marL="6350" marR="6350" marT="6350" marB="0" anchor="b"/>
                </a:tc>
                <a:tc gridSpan="6">
                  <a:txBody>
                    <a:bodyPr/>
                    <a:lstStyle/>
                    <a:p>
                      <a:pPr algn="ctr" fontAlgn="b"/>
                      <a:r>
                        <a:rPr lang="en-US" sz="1600" b="1" u="none" strike="noStrike" dirty="0">
                          <a:effectLst/>
                        </a:rPr>
                        <a:t>Type of Flood Event</a:t>
                      </a:r>
                      <a:endParaRPr lang="en-US" sz="1600" b="1" i="0" u="none" strike="noStrike" dirty="0">
                        <a:solidFill>
                          <a:srgbClr val="000000"/>
                        </a:solidFill>
                        <a:effectLst/>
                        <a:latin typeface="Arial" panose="020B0604020202020204" pitchFamily="34" charset="0"/>
                      </a:endParaRPr>
                    </a:p>
                    <a:p>
                      <a:pPr algn="l"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l" fontAlgn="b"/>
                      <a:endParaRPr lang="en-US" sz="1200" b="0" i="0" u="none" strike="noStrike" dirty="0">
                        <a:solidFill>
                          <a:srgbClr val="000000"/>
                        </a:solidFill>
                        <a:effectLst/>
                        <a:latin typeface="Calibri" panose="020F0502020204030204" pitchFamily="34" charset="0"/>
                      </a:endParaRPr>
                    </a:p>
                  </a:txBody>
                  <a:tcPr marL="6350" marR="6350" marT="6350" marB="0" anchor="b"/>
                </a:tc>
                <a:tc rowSpan="3">
                  <a:txBody>
                    <a:bodyPr/>
                    <a:lstStyle/>
                    <a:p>
                      <a:pPr algn="ctr" fontAlgn="b"/>
                      <a:r>
                        <a:rPr lang="en-US" sz="1000" u="none" strike="noStrike" dirty="0">
                          <a:effectLst/>
                        </a:rPr>
                        <a:t> </a:t>
                      </a:r>
                      <a:endParaRPr lang="en-US" sz="1000" b="0" i="0" u="none" strike="noStrike" dirty="0">
                        <a:solidFill>
                          <a:srgbClr val="000000"/>
                        </a:solidFill>
                        <a:effectLst/>
                        <a:latin typeface="Arial" panose="020B0604020202020204" pitchFamily="34" charset="0"/>
                      </a:endParaRPr>
                    </a:p>
                    <a:p>
                      <a:pPr algn="ctr" fontAlgn="b"/>
                      <a:r>
                        <a:rPr lang="en-US" sz="1600" b="1" u="none" strike="noStrike" dirty="0">
                          <a:effectLst/>
                        </a:rPr>
                        <a:t>Available Imagery</a:t>
                      </a:r>
                      <a:endParaRPr lang="en-US" sz="1600" b="1"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554598836"/>
                  </a:ext>
                </a:extLst>
              </a:tr>
              <a:tr h="522993">
                <a:tc vMerge="1">
                  <a:txBody>
                    <a:bodyPr/>
                    <a:lstStyle/>
                    <a:p>
                      <a:pPr algn="ctr" fontAlgn="b"/>
                      <a:endParaRPr lang="en-US" sz="1100" b="1" i="0" u="none" strike="noStrike" dirty="0">
                        <a:solidFill>
                          <a:srgbClr val="000000"/>
                        </a:solidFill>
                        <a:effectLst/>
                        <a:latin typeface="Arial" panose="020B0604020202020204" pitchFamily="34" charset="0"/>
                      </a:endParaRPr>
                    </a:p>
                  </a:txBody>
                  <a:tcPr marL="6350" marR="6350" marT="6350" marB="0" anchor="b"/>
                </a:tc>
                <a:tc gridSpan="2">
                  <a:txBody>
                    <a:bodyPr/>
                    <a:lstStyle/>
                    <a:p>
                      <a:pPr algn="ctr" fontAlgn="b"/>
                      <a:r>
                        <a:rPr lang="en-US" sz="1400" u="none" strike="noStrike" dirty="0">
                          <a:effectLst/>
                        </a:rPr>
                        <a:t>Flash Flood</a:t>
                      </a:r>
                      <a:endParaRPr lang="en-US" sz="1400" b="0" i="0" u="none" strike="noStrike" dirty="0">
                        <a:solidFill>
                          <a:srgbClr val="000000"/>
                        </a:solidFill>
                        <a:effectLst/>
                        <a:latin typeface="Arial" panose="020B0604020202020204" pitchFamily="34" charset="0"/>
                      </a:endParaRPr>
                    </a:p>
                  </a:txBody>
                  <a:tcPr marL="6350" marR="6350" marT="6350" marB="0" anchor="b"/>
                </a:tc>
                <a:tc hMerge="1">
                  <a:txBody>
                    <a:bodyPr/>
                    <a:lstStyle/>
                    <a:p>
                      <a:endParaRPr lang="en-US"/>
                    </a:p>
                  </a:txBody>
                  <a:tcPr/>
                </a:tc>
                <a:tc gridSpan="2">
                  <a:txBody>
                    <a:bodyPr/>
                    <a:lstStyle/>
                    <a:p>
                      <a:pPr algn="ctr" fontAlgn="b"/>
                      <a:r>
                        <a:rPr lang="en-US" sz="1400" u="none" strike="noStrike" dirty="0">
                          <a:effectLst/>
                        </a:rPr>
                        <a:t>Seasonal Flood (&lt; 2 months of rain) </a:t>
                      </a:r>
                      <a:endParaRPr lang="en-US" sz="1400" b="0" i="0" u="none" strike="noStrike" dirty="0">
                        <a:solidFill>
                          <a:srgbClr val="000000"/>
                        </a:solidFill>
                        <a:effectLst/>
                        <a:latin typeface="Arial" panose="020B0604020202020204" pitchFamily="34" charset="0"/>
                      </a:endParaRPr>
                    </a:p>
                  </a:txBody>
                  <a:tcPr marL="6350" marR="6350" marT="6350" marB="0" anchor="b"/>
                </a:tc>
                <a:tc hMerge="1">
                  <a:txBody>
                    <a:bodyPr/>
                    <a:lstStyle/>
                    <a:p>
                      <a:endParaRPr lang="en-US"/>
                    </a:p>
                  </a:txBody>
                  <a:tcPr/>
                </a:tc>
                <a:tc gridSpan="2">
                  <a:txBody>
                    <a:bodyPr/>
                    <a:lstStyle/>
                    <a:p>
                      <a:pPr algn="ctr" fontAlgn="b"/>
                      <a:r>
                        <a:rPr lang="en-US" sz="1400" u="none" strike="noStrike">
                          <a:effectLst/>
                        </a:rPr>
                        <a:t>Seasonal Flood (&gt; 2 months of rain)</a:t>
                      </a:r>
                      <a:endParaRPr lang="en-US" sz="1400" b="0" i="0" u="none" strike="noStrike">
                        <a:solidFill>
                          <a:srgbClr val="000000"/>
                        </a:solidFill>
                        <a:effectLst/>
                        <a:latin typeface="Arial" panose="020B0604020202020204" pitchFamily="34" charset="0"/>
                      </a:endParaRPr>
                    </a:p>
                  </a:txBody>
                  <a:tcPr marL="6350" marR="6350" marT="6350" marB="0" anchor="b"/>
                </a:tc>
                <a:tc hMerge="1">
                  <a:txBody>
                    <a:bodyPr/>
                    <a:lstStyle/>
                    <a:p>
                      <a:endParaRPr lang="en-US"/>
                    </a:p>
                  </a:txBody>
                  <a:tcPr/>
                </a:tc>
                <a:tc vMerge="1">
                  <a:txBody>
                    <a:bodyPr/>
                    <a:lstStyle/>
                    <a:p>
                      <a:endParaRPr lang="en-US"/>
                    </a:p>
                  </a:txBody>
                  <a:tcPr/>
                </a:tc>
                <a:extLst>
                  <a:ext uri="{0D108BD9-81ED-4DB2-BD59-A6C34878D82A}">
                    <a16:rowId xmlns:a16="http://schemas.microsoft.com/office/drawing/2014/main" val="1595454072"/>
                  </a:ext>
                </a:extLst>
              </a:tr>
              <a:tr h="286802">
                <a:tc vMerge="1">
                  <a:txBody>
                    <a:bodyPr/>
                    <a:lstStyle/>
                    <a:p>
                      <a:endParaRPr lang="en-US"/>
                    </a:p>
                  </a:txBody>
                  <a:tcPr/>
                </a:tc>
                <a:tc>
                  <a:txBody>
                    <a:bodyPr/>
                    <a:lstStyle/>
                    <a:p>
                      <a:pPr algn="ctr" fontAlgn="b"/>
                      <a:r>
                        <a:rPr lang="en-US" sz="1400" u="none" strike="noStrike" dirty="0">
                          <a:effectLst/>
                        </a:rPr>
                        <a:t>S1</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S2</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S1</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S2</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S1</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S2</a:t>
                      </a:r>
                      <a:endParaRPr lang="en-US" sz="1400" b="0" i="0" u="none" strike="noStrike">
                        <a:solidFill>
                          <a:srgbClr val="000000"/>
                        </a:solidFill>
                        <a:effectLst/>
                        <a:latin typeface="Arial" panose="020B0604020202020204" pitchFamily="34" charset="0"/>
                      </a:endParaRPr>
                    </a:p>
                  </a:txBody>
                  <a:tcPr marL="6350" marR="6350" marT="6350" marB="0" anchor="b"/>
                </a:tc>
                <a:tc vMerge="1">
                  <a:txBody>
                    <a:bodyPr/>
                    <a:lstStyle/>
                    <a:p>
                      <a:pPr algn="ctr" fontAlgn="b"/>
                      <a:endParaRPr lang="en-US" sz="1100" b="1"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22883780"/>
                  </a:ext>
                </a:extLst>
              </a:tr>
              <a:tr h="453823">
                <a:tc>
                  <a:txBody>
                    <a:bodyPr/>
                    <a:lstStyle/>
                    <a:p>
                      <a:pPr algn="ctr" fontAlgn="b"/>
                      <a:r>
                        <a:rPr lang="en-US" sz="1400" u="none" strike="noStrike" dirty="0">
                          <a:effectLst/>
                        </a:rPr>
                        <a:t>not specific</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ctr"/>
                      <a:r>
                        <a:rPr lang="en-US" sz="1200" u="none" strike="noStrike" dirty="0">
                          <a:effectLst/>
                        </a:rPr>
                        <a:t> </a:t>
                      </a:r>
                      <a:endParaRPr lang="en-US" sz="1200" b="0" i="0" u="none" strike="noStrike" dirty="0">
                        <a:solidFill>
                          <a:srgbClr val="FF0000"/>
                        </a:solidFill>
                        <a:effectLst/>
                        <a:latin typeface="Calibri" panose="020F0502020204030204" pitchFamily="34" charset="0"/>
                      </a:endParaRPr>
                    </a:p>
                  </a:txBody>
                  <a:tcPr marL="6350" marR="6350" marT="6350" marB="0" anchor="ctr"/>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a:effectLst/>
                        </a:rPr>
                        <a:t>AnomalyD</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rowSpan="4">
                  <a:txBody>
                    <a:bodyPr/>
                    <a:lstStyle/>
                    <a:p>
                      <a:pPr algn="ctr" fontAlgn="b"/>
                      <a:r>
                        <a:rPr lang="en-US" sz="1200" u="none" strike="noStrike" dirty="0">
                          <a:effectLst/>
                        </a:rPr>
                        <a:t>Every analysis is limited by data availability and data quality. While radar data is best suited for analysis floods (because it can penetrate clouds during rainy seasons), sometimes the data is not readily available and we need to utilize optical data, or combine the two data types.</a:t>
                      </a:r>
                      <a:endParaRPr lang="en-US" sz="1200" b="0"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290284909"/>
                  </a:ext>
                </a:extLst>
              </a:tr>
              <a:tr h="253060">
                <a:tc>
                  <a:txBody>
                    <a:bodyPr/>
                    <a:lstStyle/>
                    <a:p>
                      <a:pPr algn="ctr" fontAlgn="b"/>
                      <a:r>
                        <a:rPr lang="en-US" sz="1400" u="none" strike="noStrike" dirty="0">
                          <a:effectLst/>
                        </a:rPr>
                        <a:t>wetlands</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ctr"/>
                      <a:r>
                        <a:rPr lang="en-US" sz="1200" u="none" strike="noStrike">
                          <a:effectLst/>
                        </a:rPr>
                        <a:t> </a:t>
                      </a:r>
                      <a:endParaRPr lang="en-US" sz="1200" b="0" i="0" u="none" strike="noStrike">
                        <a:solidFill>
                          <a:srgbClr val="FF0000"/>
                        </a:solidFill>
                        <a:effectLst/>
                        <a:latin typeface="Calibri" panose="020F0502020204030204" pitchFamily="34" charset="0"/>
                      </a:endParaRPr>
                    </a:p>
                  </a:txBody>
                  <a:tcPr marL="6350" marR="6350" marT="6350" marB="0" anchor="ctr"/>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dirty="0">
                          <a:effectLst/>
                        </a:rPr>
                        <a:t>NDFI</a:t>
                      </a:r>
                      <a:endParaRPr lang="en-US" sz="12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a:effectLst/>
                        </a:rPr>
                        <a:t>NDFVI</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vMerge="1">
                  <a:txBody>
                    <a:bodyPr/>
                    <a:lstStyle/>
                    <a:p>
                      <a:endParaRPr lang="en-US"/>
                    </a:p>
                  </a:txBody>
                  <a:tcPr/>
                </a:tc>
                <a:extLst>
                  <a:ext uri="{0D108BD9-81ED-4DB2-BD59-A6C34878D82A}">
                    <a16:rowId xmlns:a16="http://schemas.microsoft.com/office/drawing/2014/main" val="3324691575"/>
                  </a:ext>
                </a:extLst>
              </a:tr>
              <a:tr h="269931">
                <a:tc>
                  <a:txBody>
                    <a:bodyPr/>
                    <a:lstStyle/>
                    <a:p>
                      <a:pPr algn="ctr" fontAlgn="b"/>
                      <a:r>
                        <a:rPr lang="en-US" sz="1400" u="none" strike="noStrike" dirty="0">
                          <a:effectLst/>
                        </a:rPr>
                        <a:t>mountainous</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a:effectLst/>
                        </a:rPr>
                        <a:t>AnomalyD</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a:effectLst/>
                        </a:rPr>
                        <a:t>SVM</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dirty="0">
                          <a:effectLst/>
                        </a:rPr>
                        <a:t> </a:t>
                      </a:r>
                      <a:endParaRPr lang="en-US" sz="1200" b="0" i="0" u="none" strike="noStrike" dirty="0">
                        <a:solidFill>
                          <a:srgbClr val="000000"/>
                        </a:solidFill>
                        <a:effectLst/>
                        <a:latin typeface="Arial" panose="020B0604020202020204" pitchFamily="34" charset="0"/>
                      </a:endParaRPr>
                    </a:p>
                  </a:txBody>
                  <a:tcPr marL="6350" marR="6350" marT="6350" marB="0" anchor="b"/>
                </a:tc>
                <a:tc vMerge="1">
                  <a:txBody>
                    <a:bodyPr/>
                    <a:lstStyle/>
                    <a:p>
                      <a:endParaRPr lang="en-US"/>
                    </a:p>
                  </a:txBody>
                  <a:tcPr/>
                </a:tc>
                <a:extLst>
                  <a:ext uri="{0D108BD9-81ED-4DB2-BD59-A6C34878D82A}">
                    <a16:rowId xmlns:a16="http://schemas.microsoft.com/office/drawing/2014/main" val="1614098748"/>
                  </a:ext>
                </a:extLst>
              </a:tr>
              <a:tr h="453823">
                <a:tc>
                  <a:txBody>
                    <a:bodyPr/>
                    <a:lstStyle/>
                    <a:p>
                      <a:pPr algn="ctr" fontAlgn="b"/>
                      <a:r>
                        <a:rPr lang="en-US" sz="1400" u="none" strike="noStrike" dirty="0">
                          <a:effectLst/>
                        </a:rPr>
                        <a:t>urban</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ctr"/>
                      <a:r>
                        <a:rPr lang="en-US" sz="1200" u="none" strike="noStrike" dirty="0">
                          <a:effectLst/>
                        </a:rPr>
                        <a:t> </a:t>
                      </a:r>
                      <a:endParaRPr lang="en-US" sz="1200" b="0" i="0" u="none" strike="noStrike" dirty="0">
                        <a:solidFill>
                          <a:srgbClr val="FF0000"/>
                        </a:solidFill>
                        <a:effectLst/>
                        <a:latin typeface="Calibri" panose="020F0502020204030204" pitchFamily="34" charset="0"/>
                      </a:endParaRPr>
                    </a:p>
                  </a:txBody>
                  <a:tcPr marL="6350" marR="6350" marT="6350" marB="0" anchor="ctr"/>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a:effectLst/>
                        </a:rPr>
                        <a:t>MNDWI</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dirty="0">
                          <a:effectLst/>
                        </a:rPr>
                        <a:t>Data Fusion</a:t>
                      </a:r>
                      <a:endParaRPr lang="en-US" sz="1200" b="0" i="0" u="none" strike="noStrike" dirty="0">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dirty="0">
                          <a:effectLst/>
                        </a:rPr>
                        <a:t>Data Fusion</a:t>
                      </a:r>
                      <a:endParaRPr lang="en-US" sz="1200" b="0" i="0" u="none" strike="noStrike" dirty="0">
                        <a:solidFill>
                          <a:srgbClr val="000000"/>
                        </a:solidFill>
                        <a:effectLst/>
                        <a:latin typeface="Arial" panose="020B0604020202020204" pitchFamily="34" charset="0"/>
                      </a:endParaRPr>
                    </a:p>
                  </a:txBody>
                  <a:tcPr marL="6350" marR="6350" marT="6350" marB="0" anchor="b"/>
                </a:tc>
                <a:tc vMerge="1">
                  <a:txBody>
                    <a:bodyPr/>
                    <a:lstStyle/>
                    <a:p>
                      <a:endParaRPr lang="en-US"/>
                    </a:p>
                  </a:txBody>
                  <a:tcPr/>
                </a:tc>
                <a:extLst>
                  <a:ext uri="{0D108BD9-81ED-4DB2-BD59-A6C34878D82A}">
                    <a16:rowId xmlns:a16="http://schemas.microsoft.com/office/drawing/2014/main" val="3824943878"/>
                  </a:ext>
                </a:extLst>
              </a:tr>
            </a:tbl>
          </a:graphicData>
        </a:graphic>
      </p:graphicFrame>
      <p:graphicFrame>
        <p:nvGraphicFramePr>
          <p:cNvPr id="5" name="Table 4">
            <a:extLst>
              <a:ext uri="{FF2B5EF4-FFF2-40B4-BE49-F238E27FC236}">
                <a16:creationId xmlns:a16="http://schemas.microsoft.com/office/drawing/2014/main" id="{18512072-D3C4-486B-A0AB-1AE1976B5186}"/>
              </a:ext>
            </a:extLst>
          </p:cNvPr>
          <p:cNvGraphicFramePr>
            <a:graphicFrameLocks noGrp="1"/>
          </p:cNvGraphicFramePr>
          <p:nvPr>
            <p:extLst>
              <p:ext uri="{D42A27DB-BD31-4B8C-83A1-F6EECF244321}">
                <p14:modId xmlns:p14="http://schemas.microsoft.com/office/powerpoint/2010/main" val="1456056471"/>
              </p:ext>
            </p:extLst>
          </p:nvPr>
        </p:nvGraphicFramePr>
        <p:xfrm>
          <a:off x="1219200" y="4982966"/>
          <a:ext cx="3302000" cy="1637765"/>
        </p:xfrm>
        <a:graphic>
          <a:graphicData uri="http://schemas.openxmlformats.org/drawingml/2006/table">
            <a:tbl>
              <a:tblPr>
                <a:tableStyleId>{5C22544A-7EE6-4342-B048-85BDC9FD1C3A}</a:tableStyleId>
              </a:tblPr>
              <a:tblGrid>
                <a:gridCol w="774700">
                  <a:extLst>
                    <a:ext uri="{9D8B030D-6E8A-4147-A177-3AD203B41FA5}">
                      <a16:colId xmlns:a16="http://schemas.microsoft.com/office/drawing/2014/main" val="1947349030"/>
                    </a:ext>
                  </a:extLst>
                </a:gridCol>
                <a:gridCol w="1562100">
                  <a:extLst>
                    <a:ext uri="{9D8B030D-6E8A-4147-A177-3AD203B41FA5}">
                      <a16:colId xmlns:a16="http://schemas.microsoft.com/office/drawing/2014/main" val="3710169233"/>
                    </a:ext>
                  </a:extLst>
                </a:gridCol>
                <a:gridCol w="965200">
                  <a:extLst>
                    <a:ext uri="{9D8B030D-6E8A-4147-A177-3AD203B41FA5}">
                      <a16:colId xmlns:a16="http://schemas.microsoft.com/office/drawing/2014/main" val="4100337739"/>
                    </a:ext>
                  </a:extLst>
                </a:gridCol>
              </a:tblGrid>
              <a:tr h="215365">
                <a:tc>
                  <a:txBody>
                    <a:bodyPr/>
                    <a:lstStyle/>
                    <a:p>
                      <a:pPr algn="l" fontAlgn="b"/>
                      <a:r>
                        <a:rPr lang="en-US" sz="1200" b="1" u="none" strike="noStrike">
                          <a:effectLst/>
                        </a:rPr>
                        <a:t>Data Type</a:t>
                      </a:r>
                      <a:endParaRPr lang="en-US" sz="1200" b="1"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b="1" u="none" strike="noStrike">
                          <a:effectLst/>
                        </a:rPr>
                        <a:t>Method</a:t>
                      </a:r>
                      <a:endParaRPr lang="en-US" sz="1200" b="1"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b="1" u="none" strike="noStrike" dirty="0">
                          <a:effectLst/>
                        </a:rPr>
                        <a:t>Alias</a:t>
                      </a:r>
                      <a:endParaRPr lang="en-US" sz="1200" b="1"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009198278"/>
                  </a:ext>
                </a:extLst>
              </a:tr>
              <a:tr h="393700">
                <a:tc>
                  <a:txBody>
                    <a:bodyPr/>
                    <a:lstStyle/>
                    <a:p>
                      <a:pPr algn="l" fontAlgn="b"/>
                      <a:r>
                        <a:rPr lang="en-US" sz="1100" u="none" strike="noStrike">
                          <a:effectLst/>
                        </a:rPr>
                        <a:t>S1</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Anomaly Detection</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AnomalyD</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518588680"/>
                  </a:ext>
                </a:extLst>
              </a:tr>
              <a:tr h="215900">
                <a:tc>
                  <a:txBody>
                    <a:bodyPr/>
                    <a:lstStyle/>
                    <a:p>
                      <a:pPr algn="l" fontAlgn="b"/>
                      <a:r>
                        <a:rPr lang="en-US" sz="1100" u="none" strike="noStrike">
                          <a:effectLst/>
                        </a:rPr>
                        <a:t>S1</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NDFI</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NDFI</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912959219"/>
                  </a:ext>
                </a:extLst>
              </a:tr>
              <a:tr h="209550">
                <a:tc>
                  <a:txBody>
                    <a:bodyPr/>
                    <a:lstStyle/>
                    <a:p>
                      <a:pPr algn="l" fontAlgn="b"/>
                      <a:r>
                        <a:rPr lang="en-US" sz="1100" u="none" strike="noStrike">
                          <a:effectLst/>
                        </a:rPr>
                        <a:t>S1</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NDFVI</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NDFVI</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322815925"/>
                  </a:ext>
                </a:extLst>
              </a:tr>
              <a:tr h="190500">
                <a:tc>
                  <a:txBody>
                    <a:bodyPr/>
                    <a:lstStyle/>
                    <a:p>
                      <a:pPr algn="l" fontAlgn="b"/>
                      <a:r>
                        <a:rPr lang="en-US" sz="1100" u="none" strike="noStrike">
                          <a:effectLst/>
                        </a:rPr>
                        <a:t>S2</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SVM</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SVM</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538641270"/>
                  </a:ext>
                </a:extLst>
              </a:tr>
              <a:tr h="203200">
                <a:tc>
                  <a:txBody>
                    <a:bodyPr/>
                    <a:lstStyle/>
                    <a:p>
                      <a:pPr algn="l" fontAlgn="b"/>
                      <a:r>
                        <a:rPr lang="en-US" sz="1100" u="none" strike="noStrike">
                          <a:effectLst/>
                        </a:rPr>
                        <a:t>S2</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MNDWI</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MNDWI</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241064636"/>
                  </a:ext>
                </a:extLst>
              </a:tr>
              <a:tr h="209550">
                <a:tc>
                  <a:txBody>
                    <a:bodyPr/>
                    <a:lstStyle/>
                    <a:p>
                      <a:pPr algn="l" fontAlgn="b"/>
                      <a:r>
                        <a:rPr lang="en-US" sz="1100" u="none" strike="noStrike">
                          <a:effectLst/>
                        </a:rPr>
                        <a:t>S1 + S2</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dirty="0">
                          <a:effectLst/>
                        </a:rPr>
                        <a:t> S1 NDFI + S2 MNDWI</a:t>
                      </a:r>
                      <a:endParaRPr lang="en-US" sz="1100" b="0" i="0" u="none" strike="noStrike" dirty="0">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dirty="0">
                          <a:effectLst/>
                        </a:rPr>
                        <a:t>Data Fusion</a:t>
                      </a:r>
                      <a:endParaRPr lang="en-US" sz="1100" b="0"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330455270"/>
                  </a:ext>
                </a:extLst>
              </a:tr>
            </a:tbl>
          </a:graphicData>
        </a:graphic>
      </p:graphicFrame>
    </p:spTree>
    <p:extLst>
      <p:ext uri="{BB962C8B-B14F-4D97-AF65-F5344CB8AC3E}">
        <p14:creationId xmlns:p14="http://schemas.microsoft.com/office/powerpoint/2010/main" val="3507517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Anomaly Detection</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923330"/>
          </a:xfrm>
          <a:prstGeom prst="rect">
            <a:avLst/>
          </a:prstGeom>
        </p:spPr>
        <p:txBody>
          <a:bodyPr wrap="square">
            <a:spAutoFit/>
          </a:bodyPr>
          <a:lstStyle/>
          <a:p>
            <a:r>
              <a:rPr lang="en-US" b="0" i="0" dirty="0">
                <a:solidFill>
                  <a:srgbClr val="172B4D"/>
                </a:solidFill>
                <a:effectLst/>
                <a:latin typeface="-apple-system"/>
              </a:rPr>
              <a:t>This approach takes the advantage of using stack of images for the pre- and post- event by using their statistics for detecting the flood as an anomaly</a:t>
            </a:r>
          </a:p>
          <a:p>
            <a:r>
              <a:rPr lang="en-US" b="1" i="0" dirty="0">
                <a:solidFill>
                  <a:srgbClr val="172B4D"/>
                </a:solidFill>
                <a:effectLst/>
                <a:latin typeface="-apple-system"/>
              </a:rPr>
              <a:t>Most suitable use cases: </a:t>
            </a:r>
            <a:r>
              <a:rPr lang="en-US" b="0" i="0" dirty="0">
                <a:solidFill>
                  <a:srgbClr val="172B4D"/>
                </a:solidFill>
                <a:effectLst/>
                <a:latin typeface="-apple-system"/>
              </a:rPr>
              <a:t>flood events where the flood area can be clearly detected from the surrounding environment</a:t>
            </a:r>
          </a:p>
        </p:txBody>
      </p:sp>
      <p:sp>
        <p:nvSpPr>
          <p:cNvPr id="9" name="AutoShape 6">
            <a:extLst>
              <a:ext uri="{FF2B5EF4-FFF2-40B4-BE49-F238E27FC236}">
                <a16:creationId xmlns:a16="http://schemas.microsoft.com/office/drawing/2014/main" id="{14727D30-4E3B-4342-970F-58D7FBCCDE09}"/>
              </a:ext>
            </a:extLst>
          </p:cNvPr>
          <p:cNvSpPr>
            <a:spLocks noChangeAspect="1" noChangeArrowheads="1"/>
          </p:cNvSpPr>
          <p:nvPr/>
        </p:nvSpPr>
        <p:spPr bwMode="auto">
          <a:xfrm>
            <a:off x="1931542" y="3276600"/>
            <a:ext cx="4316858" cy="43168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descr="Map&#10;&#10;Description automatically generated">
            <a:extLst>
              <a:ext uri="{FF2B5EF4-FFF2-40B4-BE49-F238E27FC236}">
                <a16:creationId xmlns:a16="http://schemas.microsoft.com/office/drawing/2014/main" id="{D82EBE32-39E7-4B58-BAB1-48FAF46377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0995" y="3016251"/>
            <a:ext cx="7279302" cy="3724294"/>
          </a:xfrm>
          <a:prstGeom prst="rect">
            <a:avLst/>
          </a:prstGeom>
        </p:spPr>
      </p:pic>
      <p:sp>
        <p:nvSpPr>
          <p:cNvPr id="12" name="Rectangle 11">
            <a:extLst>
              <a:ext uri="{FF2B5EF4-FFF2-40B4-BE49-F238E27FC236}">
                <a16:creationId xmlns:a16="http://schemas.microsoft.com/office/drawing/2014/main" id="{226F06A1-0B44-49C7-8BFE-F8277AA2CE7C}"/>
              </a:ext>
            </a:extLst>
          </p:cNvPr>
          <p:cNvSpPr/>
          <p:nvPr/>
        </p:nvSpPr>
        <p:spPr>
          <a:xfrm>
            <a:off x="603160" y="4447899"/>
            <a:ext cx="1675459" cy="646331"/>
          </a:xfrm>
          <a:prstGeom prst="rect">
            <a:avLst/>
          </a:prstGeom>
        </p:spPr>
        <p:txBody>
          <a:bodyPr wrap="none">
            <a:spAutoFit/>
          </a:bodyPr>
          <a:lstStyle/>
          <a:p>
            <a:r>
              <a:rPr lang="en-US" b="0" i="0" dirty="0">
                <a:solidFill>
                  <a:srgbClr val="172B4D"/>
                </a:solidFill>
                <a:effectLst/>
                <a:latin typeface="-apple-system"/>
              </a:rPr>
              <a:t>Niger floods</a:t>
            </a:r>
          </a:p>
          <a:p>
            <a:r>
              <a:rPr lang="en-US" b="0" i="0" dirty="0">
                <a:solidFill>
                  <a:srgbClr val="172B4D"/>
                </a:solidFill>
                <a:effectLst/>
                <a:latin typeface="-apple-system"/>
              </a:rPr>
              <a:t>(summer 2020)</a:t>
            </a:r>
            <a:endParaRPr lang="en-US" dirty="0"/>
          </a:p>
        </p:txBody>
      </p:sp>
    </p:spTree>
    <p:extLst>
      <p:ext uri="{BB962C8B-B14F-4D97-AF65-F5344CB8AC3E}">
        <p14:creationId xmlns:p14="http://schemas.microsoft.com/office/powerpoint/2010/main" val="3027569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NDFI</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1200329"/>
          </a:xfrm>
          <a:prstGeom prst="rect">
            <a:avLst/>
          </a:prstGeom>
        </p:spPr>
        <p:txBody>
          <a:bodyPr wrap="square">
            <a:spAutoFit/>
          </a:bodyPr>
          <a:lstStyle/>
          <a:p>
            <a:r>
              <a:rPr lang="en-US" b="0" i="0" dirty="0">
                <a:solidFill>
                  <a:srgbClr val="172B4D"/>
                </a:solidFill>
                <a:effectLst/>
                <a:latin typeface="-apple-system"/>
              </a:rPr>
              <a:t>This approach is based on </a:t>
            </a:r>
            <a:r>
              <a:rPr lang="en-US" dirty="0">
                <a:solidFill>
                  <a:srgbClr val="172B4D"/>
                </a:solidFill>
                <a:latin typeface="-apple-system"/>
              </a:rPr>
              <a:t>this paper from</a:t>
            </a:r>
            <a:r>
              <a:rPr lang="en-US" b="0" i="0" dirty="0">
                <a:solidFill>
                  <a:srgbClr val="172B4D"/>
                </a:solidFill>
                <a:effectLst/>
                <a:latin typeface="-apple-system"/>
              </a:rPr>
              <a:t> 2018 (</a:t>
            </a:r>
            <a:r>
              <a:rPr lang="en-US" b="0" i="0" u="none" strike="noStrike" dirty="0">
                <a:solidFill>
                  <a:srgbClr val="3B73AF"/>
                </a:solidFill>
                <a:effectLst/>
                <a:latin typeface="-apple-system"/>
                <a:hlinkClick r:id="rId2"/>
              </a:rPr>
              <a:t>https://doi.org/10.1016/j.rse.2018.03.006</a:t>
            </a:r>
            <a:r>
              <a:rPr lang="en-US" b="0" i="0" dirty="0">
                <a:solidFill>
                  <a:srgbClr val="172B4D"/>
                </a:solidFill>
                <a:effectLst/>
                <a:latin typeface="-apple-system"/>
              </a:rPr>
              <a:t>) –while it is based as well in the SAR backscatter statistics , it defines a Normalized Difference Flood Index, applicable to any X- and C- band SAR sensors. </a:t>
            </a:r>
            <a:r>
              <a:rPr lang="en-US" b="0" i="0" u="sng" dirty="0">
                <a:solidFill>
                  <a:srgbClr val="172B4D"/>
                </a:solidFill>
                <a:effectLst/>
                <a:latin typeface="-apple-system"/>
              </a:rPr>
              <a:t>The typical value for this threshold is 0.7, but the authors does not suggest to go lower than 0.6 </a:t>
            </a:r>
            <a:endParaRPr lang="en-US" b="0" i="0" dirty="0">
              <a:solidFill>
                <a:srgbClr val="172B4D"/>
              </a:solidFill>
              <a:effectLst/>
              <a:latin typeface="-apple-system"/>
            </a:endParaRPr>
          </a:p>
          <a:p>
            <a:r>
              <a:rPr lang="en-US" b="1" i="0" dirty="0">
                <a:solidFill>
                  <a:srgbClr val="172B4D"/>
                </a:solidFill>
                <a:effectLst/>
                <a:latin typeface="-apple-system"/>
              </a:rPr>
              <a:t>Most suitable use cases: </a:t>
            </a:r>
            <a:r>
              <a:rPr lang="en-US" b="0" i="0" dirty="0">
                <a:solidFill>
                  <a:srgbClr val="172B4D"/>
                </a:solidFill>
                <a:effectLst/>
                <a:latin typeface="-apple-system"/>
              </a:rPr>
              <a:t>flat terrains with low vegetation prone to recurrent seasonal floods, wetlands</a:t>
            </a:r>
          </a:p>
        </p:txBody>
      </p:sp>
      <p:sp>
        <p:nvSpPr>
          <p:cNvPr id="9" name="AutoShape 6">
            <a:extLst>
              <a:ext uri="{FF2B5EF4-FFF2-40B4-BE49-F238E27FC236}">
                <a16:creationId xmlns:a16="http://schemas.microsoft.com/office/drawing/2014/main" id="{14727D30-4E3B-4342-970F-58D7FBCCDE09}"/>
              </a:ext>
            </a:extLst>
          </p:cNvPr>
          <p:cNvSpPr>
            <a:spLocks noChangeAspect="1" noChangeArrowheads="1"/>
          </p:cNvSpPr>
          <p:nvPr/>
        </p:nvSpPr>
        <p:spPr bwMode="auto">
          <a:xfrm>
            <a:off x="1931542" y="3276600"/>
            <a:ext cx="4316858" cy="43168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a:extLst>
              <a:ext uri="{FF2B5EF4-FFF2-40B4-BE49-F238E27FC236}">
                <a16:creationId xmlns:a16="http://schemas.microsoft.com/office/drawing/2014/main" id="{D82EBE32-39E7-4B58-BAB1-48FAF463777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30995" y="3022297"/>
            <a:ext cx="7279302" cy="3712202"/>
          </a:xfrm>
          <a:prstGeom prst="rect">
            <a:avLst/>
          </a:prstGeom>
        </p:spPr>
      </p:pic>
      <p:sp>
        <p:nvSpPr>
          <p:cNvPr id="12" name="Rectangle 11">
            <a:extLst>
              <a:ext uri="{FF2B5EF4-FFF2-40B4-BE49-F238E27FC236}">
                <a16:creationId xmlns:a16="http://schemas.microsoft.com/office/drawing/2014/main" id="{226F06A1-0B44-49C7-8BFE-F8277AA2CE7C}"/>
              </a:ext>
            </a:extLst>
          </p:cNvPr>
          <p:cNvSpPr/>
          <p:nvPr/>
        </p:nvSpPr>
        <p:spPr>
          <a:xfrm>
            <a:off x="603160" y="4447899"/>
            <a:ext cx="1675459" cy="646331"/>
          </a:xfrm>
          <a:prstGeom prst="rect">
            <a:avLst/>
          </a:prstGeom>
        </p:spPr>
        <p:txBody>
          <a:bodyPr wrap="none">
            <a:spAutoFit/>
          </a:bodyPr>
          <a:lstStyle/>
          <a:p>
            <a:r>
              <a:rPr lang="en-US" b="0" i="0" dirty="0">
                <a:solidFill>
                  <a:srgbClr val="172B4D"/>
                </a:solidFill>
                <a:effectLst/>
                <a:latin typeface="-apple-system"/>
              </a:rPr>
              <a:t>Niger floods</a:t>
            </a:r>
          </a:p>
          <a:p>
            <a:r>
              <a:rPr lang="en-US" b="0" i="0" dirty="0">
                <a:solidFill>
                  <a:srgbClr val="172B4D"/>
                </a:solidFill>
                <a:effectLst/>
                <a:latin typeface="-apple-system"/>
              </a:rPr>
              <a:t>(summer 2020)</a:t>
            </a:r>
            <a:endParaRPr lang="en-US" dirty="0"/>
          </a:p>
        </p:txBody>
      </p:sp>
      <p:sp>
        <p:nvSpPr>
          <p:cNvPr id="3" name="Rectangle 2">
            <a:extLst>
              <a:ext uri="{FF2B5EF4-FFF2-40B4-BE49-F238E27FC236}">
                <a16:creationId xmlns:a16="http://schemas.microsoft.com/office/drawing/2014/main" id="{E513EE70-5F76-4204-A60C-3A289C2B21C2}"/>
              </a:ext>
            </a:extLst>
          </p:cNvPr>
          <p:cNvSpPr/>
          <p:nvPr/>
        </p:nvSpPr>
        <p:spPr>
          <a:xfrm>
            <a:off x="10090078" y="3862735"/>
            <a:ext cx="1797121" cy="2031325"/>
          </a:xfrm>
          <a:prstGeom prst="rect">
            <a:avLst/>
          </a:prstGeom>
        </p:spPr>
        <p:txBody>
          <a:bodyPr wrap="square">
            <a:spAutoFit/>
          </a:bodyPr>
          <a:lstStyle/>
          <a:p>
            <a:r>
              <a:rPr lang="en-US" b="0" i="0" dirty="0">
                <a:solidFill>
                  <a:srgbClr val="172B4D"/>
                </a:solidFill>
                <a:effectLst/>
                <a:latin typeface="-apple-system"/>
              </a:rPr>
              <a:t>NDFI=  (mean</a:t>
            </a:r>
          </a:p>
          <a:p>
            <a:r>
              <a:rPr lang="en-US" b="0" i="0" dirty="0">
                <a:solidFill>
                  <a:srgbClr val="172B4D"/>
                </a:solidFill>
                <a:effectLst/>
                <a:latin typeface="-apple-system"/>
              </a:rPr>
              <a:t>(reference)-min⁡(reference+</a:t>
            </a:r>
          </a:p>
          <a:p>
            <a:r>
              <a:rPr lang="en-US" b="0" i="0" dirty="0">
                <a:solidFill>
                  <a:srgbClr val="172B4D"/>
                </a:solidFill>
                <a:effectLst/>
                <a:latin typeface="-apple-system"/>
              </a:rPr>
              <a:t>flood))/</a:t>
            </a:r>
          </a:p>
          <a:p>
            <a:r>
              <a:rPr lang="en-US" b="0" i="0" dirty="0">
                <a:solidFill>
                  <a:srgbClr val="172B4D"/>
                </a:solidFill>
                <a:effectLst/>
                <a:latin typeface="-apple-system"/>
              </a:rPr>
              <a:t>(mean(</a:t>
            </a:r>
          </a:p>
          <a:p>
            <a:r>
              <a:rPr lang="en-US" b="0" i="0" dirty="0">
                <a:solidFill>
                  <a:srgbClr val="172B4D"/>
                </a:solidFill>
                <a:effectLst/>
                <a:latin typeface="-apple-system"/>
              </a:rPr>
              <a:t>reference)+min⁡(</a:t>
            </a:r>
            <a:r>
              <a:rPr lang="en-US" b="0" i="0" dirty="0" err="1">
                <a:solidFill>
                  <a:srgbClr val="172B4D"/>
                </a:solidFill>
                <a:effectLst/>
                <a:latin typeface="-apple-system"/>
              </a:rPr>
              <a:t>reference+flood</a:t>
            </a:r>
            <a:r>
              <a:rPr lang="en-US" b="0" i="0" dirty="0">
                <a:solidFill>
                  <a:srgbClr val="172B4D"/>
                </a:solidFill>
                <a:effectLst/>
                <a:latin typeface="-apple-system"/>
              </a:rPr>
              <a:t>))</a:t>
            </a:r>
          </a:p>
        </p:txBody>
      </p:sp>
    </p:spTree>
    <p:extLst>
      <p:ext uri="{BB962C8B-B14F-4D97-AF65-F5344CB8AC3E}">
        <p14:creationId xmlns:p14="http://schemas.microsoft.com/office/powerpoint/2010/main" val="3068727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NDFVI</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1477328"/>
          </a:xfrm>
          <a:prstGeom prst="rect">
            <a:avLst/>
          </a:prstGeom>
        </p:spPr>
        <p:txBody>
          <a:bodyPr wrap="square">
            <a:spAutoFit/>
          </a:bodyPr>
          <a:lstStyle/>
          <a:p>
            <a:r>
              <a:rPr lang="en-US" dirty="0"/>
              <a:t>This index detects water in shallow vegetation, and its suggested threshold is 0.75. In some instances, it is worth combining the 2 indexes, depending on the terrain of the AOI.</a:t>
            </a:r>
          </a:p>
          <a:p>
            <a:r>
              <a:rPr lang="en-US" b="1" dirty="0"/>
              <a:t>Most suitable use cases:  </a:t>
            </a:r>
            <a:r>
              <a:rPr lang="en-US" dirty="0"/>
              <a:t>we recommend using this index when the flooded areas occur in fields with shallow vegetation</a:t>
            </a:r>
          </a:p>
          <a:p>
            <a:endParaRPr lang="en-US" b="0" i="0" dirty="0">
              <a:solidFill>
                <a:srgbClr val="172B4D"/>
              </a:solidFill>
              <a:effectLst/>
              <a:latin typeface="-apple-system"/>
            </a:endParaRPr>
          </a:p>
        </p:txBody>
      </p:sp>
      <p:sp>
        <p:nvSpPr>
          <p:cNvPr id="9" name="AutoShape 6">
            <a:extLst>
              <a:ext uri="{FF2B5EF4-FFF2-40B4-BE49-F238E27FC236}">
                <a16:creationId xmlns:a16="http://schemas.microsoft.com/office/drawing/2014/main" id="{14727D30-4E3B-4342-970F-58D7FBCCDE09}"/>
              </a:ext>
            </a:extLst>
          </p:cNvPr>
          <p:cNvSpPr>
            <a:spLocks noChangeAspect="1" noChangeArrowheads="1"/>
          </p:cNvSpPr>
          <p:nvPr/>
        </p:nvSpPr>
        <p:spPr bwMode="auto">
          <a:xfrm>
            <a:off x="1931542" y="3276600"/>
            <a:ext cx="4316858" cy="43168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a:extLst>
              <a:ext uri="{FF2B5EF4-FFF2-40B4-BE49-F238E27FC236}">
                <a16:creationId xmlns:a16="http://schemas.microsoft.com/office/drawing/2014/main" id="{D82EBE32-39E7-4B58-BAB1-48FAF463777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30995" y="3028343"/>
            <a:ext cx="7279302" cy="3700110"/>
          </a:xfrm>
          <a:prstGeom prst="rect">
            <a:avLst/>
          </a:prstGeom>
        </p:spPr>
      </p:pic>
      <p:sp>
        <p:nvSpPr>
          <p:cNvPr id="12" name="Rectangle 11">
            <a:extLst>
              <a:ext uri="{FF2B5EF4-FFF2-40B4-BE49-F238E27FC236}">
                <a16:creationId xmlns:a16="http://schemas.microsoft.com/office/drawing/2014/main" id="{226F06A1-0B44-49C7-8BFE-F8277AA2CE7C}"/>
              </a:ext>
            </a:extLst>
          </p:cNvPr>
          <p:cNvSpPr/>
          <p:nvPr/>
        </p:nvSpPr>
        <p:spPr>
          <a:xfrm>
            <a:off x="603160" y="4447899"/>
            <a:ext cx="1675459" cy="646331"/>
          </a:xfrm>
          <a:prstGeom prst="rect">
            <a:avLst/>
          </a:prstGeom>
        </p:spPr>
        <p:txBody>
          <a:bodyPr wrap="none">
            <a:spAutoFit/>
          </a:bodyPr>
          <a:lstStyle/>
          <a:p>
            <a:r>
              <a:rPr lang="en-US" b="0" i="0" dirty="0">
                <a:solidFill>
                  <a:srgbClr val="172B4D"/>
                </a:solidFill>
                <a:effectLst/>
                <a:latin typeface="-apple-system"/>
              </a:rPr>
              <a:t>SSD floods</a:t>
            </a:r>
          </a:p>
          <a:p>
            <a:r>
              <a:rPr lang="en-US" b="0" i="0" dirty="0">
                <a:solidFill>
                  <a:srgbClr val="172B4D"/>
                </a:solidFill>
                <a:effectLst/>
                <a:latin typeface="-apple-system"/>
              </a:rPr>
              <a:t>(summer 2020)</a:t>
            </a:r>
            <a:endParaRPr lang="en-US" dirty="0"/>
          </a:p>
        </p:txBody>
      </p:sp>
      <p:sp>
        <p:nvSpPr>
          <p:cNvPr id="3" name="Rectangle 2">
            <a:extLst>
              <a:ext uri="{FF2B5EF4-FFF2-40B4-BE49-F238E27FC236}">
                <a16:creationId xmlns:a16="http://schemas.microsoft.com/office/drawing/2014/main" id="{E513EE70-5F76-4204-A60C-3A289C2B21C2}"/>
              </a:ext>
            </a:extLst>
          </p:cNvPr>
          <p:cNvSpPr/>
          <p:nvPr/>
        </p:nvSpPr>
        <p:spPr>
          <a:xfrm>
            <a:off x="10090078" y="3862735"/>
            <a:ext cx="1817669" cy="2585323"/>
          </a:xfrm>
          <a:prstGeom prst="rect">
            <a:avLst/>
          </a:prstGeom>
        </p:spPr>
        <p:txBody>
          <a:bodyPr wrap="square">
            <a:spAutoFit/>
          </a:bodyPr>
          <a:lstStyle/>
          <a:p>
            <a:r>
              <a:rPr lang="en-US" dirty="0"/>
              <a:t>NDFVI=  ( max⁡(reference+ flood)-mean(reference)) /</a:t>
            </a:r>
          </a:p>
          <a:p>
            <a:r>
              <a:rPr lang="en-US" dirty="0"/>
              <a:t>(max⁡(</a:t>
            </a:r>
          </a:p>
          <a:p>
            <a:r>
              <a:rPr lang="en-US" dirty="0"/>
              <a:t>reference+</a:t>
            </a:r>
          </a:p>
          <a:p>
            <a:r>
              <a:rPr lang="en-US" dirty="0"/>
              <a:t>flood)+mean (reference) )</a:t>
            </a:r>
          </a:p>
        </p:txBody>
      </p:sp>
    </p:spTree>
    <p:extLst>
      <p:ext uri="{BB962C8B-B14F-4D97-AF65-F5344CB8AC3E}">
        <p14:creationId xmlns:p14="http://schemas.microsoft.com/office/powerpoint/2010/main" val="177654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S2 – SVM</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2031325"/>
          </a:xfrm>
          <a:prstGeom prst="rect">
            <a:avLst/>
          </a:prstGeom>
        </p:spPr>
        <p:txBody>
          <a:bodyPr wrap="square">
            <a:spAutoFit/>
          </a:bodyPr>
          <a:lstStyle/>
          <a:p>
            <a:r>
              <a:rPr lang="en-US" dirty="0"/>
              <a:t>In some instances, radar data might not be available in time for a flood mapping analysis but optical data might capture the event just at the right moment. Flood extent mapping can be determined using optical imagery together with image classification techniques. </a:t>
            </a:r>
          </a:p>
          <a:p>
            <a:r>
              <a:rPr lang="en-US" dirty="0"/>
              <a:t>SVM (Support Vector Machine) is an algorithm utilized in supervised classification, where the users first need to create training samples for each class of pixels (</a:t>
            </a:r>
            <a:r>
              <a:rPr lang="en-US" dirty="0" err="1"/>
              <a:t>e.g</a:t>
            </a:r>
            <a:r>
              <a:rPr lang="en-US" dirty="0"/>
              <a:t> urban, forest, water) and the algorithm uses the spectral signature thus generated to classify the entire image.</a:t>
            </a:r>
          </a:p>
          <a:p>
            <a:endParaRPr lang="en-US" dirty="0"/>
          </a:p>
        </p:txBody>
      </p:sp>
      <p:sp>
        <p:nvSpPr>
          <p:cNvPr id="12" name="Rectangle 11">
            <a:extLst>
              <a:ext uri="{FF2B5EF4-FFF2-40B4-BE49-F238E27FC236}">
                <a16:creationId xmlns:a16="http://schemas.microsoft.com/office/drawing/2014/main" id="{226F06A1-0B44-49C7-8BFE-F8277AA2CE7C}"/>
              </a:ext>
            </a:extLst>
          </p:cNvPr>
          <p:cNvSpPr/>
          <p:nvPr/>
        </p:nvSpPr>
        <p:spPr>
          <a:xfrm>
            <a:off x="603160" y="4447899"/>
            <a:ext cx="1513556" cy="923330"/>
          </a:xfrm>
          <a:prstGeom prst="rect">
            <a:avLst/>
          </a:prstGeom>
        </p:spPr>
        <p:txBody>
          <a:bodyPr wrap="none">
            <a:spAutoFit/>
          </a:bodyPr>
          <a:lstStyle/>
          <a:p>
            <a:r>
              <a:rPr lang="en-US" b="0" i="0" dirty="0" err="1">
                <a:solidFill>
                  <a:srgbClr val="172B4D"/>
                </a:solidFill>
                <a:effectLst/>
                <a:latin typeface="-apple-system"/>
              </a:rPr>
              <a:t>Tapovan</a:t>
            </a:r>
            <a:r>
              <a:rPr lang="en-US" dirty="0">
                <a:solidFill>
                  <a:srgbClr val="172B4D"/>
                </a:solidFill>
                <a:latin typeface="-apple-system"/>
              </a:rPr>
              <a:t> Dam,</a:t>
            </a:r>
          </a:p>
          <a:p>
            <a:r>
              <a:rPr lang="en-US" b="0" i="0" dirty="0">
                <a:solidFill>
                  <a:srgbClr val="172B4D"/>
                </a:solidFill>
                <a:effectLst/>
                <a:latin typeface="-apple-system"/>
              </a:rPr>
              <a:t>India</a:t>
            </a:r>
          </a:p>
          <a:p>
            <a:r>
              <a:rPr lang="en-US" dirty="0">
                <a:solidFill>
                  <a:srgbClr val="172B4D"/>
                </a:solidFill>
                <a:latin typeface="-apple-system"/>
              </a:rPr>
              <a:t>Flash flood</a:t>
            </a:r>
            <a:endParaRPr lang="en-US" b="0" i="0" dirty="0">
              <a:solidFill>
                <a:srgbClr val="172B4D"/>
              </a:solidFill>
              <a:effectLst/>
              <a:latin typeface="-apple-system"/>
            </a:endParaRPr>
          </a:p>
        </p:txBody>
      </p:sp>
      <p:pic>
        <p:nvPicPr>
          <p:cNvPr id="7" name="Picture 6">
            <a:extLst>
              <a:ext uri="{FF2B5EF4-FFF2-40B4-BE49-F238E27FC236}">
                <a16:creationId xmlns:a16="http://schemas.microsoft.com/office/drawing/2014/main" id="{C9DE143A-10BD-44C3-AA88-5651FCE696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6916" y="3159364"/>
            <a:ext cx="5678930" cy="4015896"/>
          </a:xfrm>
          <a:prstGeom prst="rect">
            <a:avLst/>
          </a:prstGeom>
        </p:spPr>
      </p:pic>
    </p:spTree>
    <p:extLst>
      <p:ext uri="{BB962C8B-B14F-4D97-AF65-F5344CB8AC3E}">
        <p14:creationId xmlns:p14="http://schemas.microsoft.com/office/powerpoint/2010/main" val="1943568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S2 Data Fusion</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1200329"/>
          </a:xfrm>
          <a:prstGeom prst="rect">
            <a:avLst/>
          </a:prstGeom>
        </p:spPr>
        <p:txBody>
          <a:bodyPr wrap="square">
            <a:spAutoFit/>
          </a:bodyPr>
          <a:lstStyle/>
          <a:p>
            <a:r>
              <a:rPr lang="en-US" dirty="0"/>
              <a:t>The approach of S1 and S2 fusion is suitable for cases with long flood periods (several months) for which monthly cloud free composites are of good quality to derive MNDWI from optical data. Combining it with S1, it provides more frequent updates and increases the detection of flooded areas, as both sensors are complementary. S1 flood maps underestimate flood over urban areas, as a well-known phenomena of the SAR signal over flooded cities.</a:t>
            </a:r>
          </a:p>
        </p:txBody>
      </p:sp>
      <p:sp>
        <p:nvSpPr>
          <p:cNvPr id="12" name="Rectangle 11">
            <a:extLst>
              <a:ext uri="{FF2B5EF4-FFF2-40B4-BE49-F238E27FC236}">
                <a16:creationId xmlns:a16="http://schemas.microsoft.com/office/drawing/2014/main" id="{226F06A1-0B44-49C7-8BFE-F8277AA2CE7C}"/>
              </a:ext>
            </a:extLst>
          </p:cNvPr>
          <p:cNvSpPr/>
          <p:nvPr/>
        </p:nvSpPr>
        <p:spPr>
          <a:xfrm>
            <a:off x="603160" y="4447899"/>
            <a:ext cx="1425390" cy="646331"/>
          </a:xfrm>
          <a:prstGeom prst="rect">
            <a:avLst/>
          </a:prstGeom>
        </p:spPr>
        <p:txBody>
          <a:bodyPr wrap="none">
            <a:spAutoFit/>
          </a:bodyPr>
          <a:lstStyle/>
          <a:p>
            <a:r>
              <a:rPr lang="en-US" b="0" i="0" dirty="0">
                <a:solidFill>
                  <a:srgbClr val="172B4D"/>
                </a:solidFill>
                <a:effectLst/>
                <a:latin typeface="-apple-system"/>
              </a:rPr>
              <a:t>South Sudan</a:t>
            </a:r>
            <a:r>
              <a:rPr lang="en-US" dirty="0">
                <a:solidFill>
                  <a:srgbClr val="172B4D"/>
                </a:solidFill>
                <a:latin typeface="-apple-system"/>
              </a:rPr>
              <a:t>,</a:t>
            </a:r>
          </a:p>
          <a:p>
            <a:r>
              <a:rPr lang="en-US" b="0" i="0" dirty="0">
                <a:solidFill>
                  <a:srgbClr val="172B4D"/>
                </a:solidFill>
                <a:effectLst/>
                <a:latin typeface="-apple-system"/>
              </a:rPr>
              <a:t>2020 floods</a:t>
            </a:r>
          </a:p>
        </p:txBody>
      </p:sp>
      <p:sp>
        <p:nvSpPr>
          <p:cNvPr id="3" name="AutoShape 2">
            <a:extLst>
              <a:ext uri="{FF2B5EF4-FFF2-40B4-BE49-F238E27FC236}">
                <a16:creationId xmlns:a16="http://schemas.microsoft.com/office/drawing/2014/main" id="{DB049CE2-38B0-4C2B-8A3C-BA8AEAB2ADA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Map&#10;&#10;Description automatically generated">
            <a:extLst>
              <a:ext uri="{FF2B5EF4-FFF2-40B4-BE49-F238E27FC236}">
                <a16:creationId xmlns:a16="http://schemas.microsoft.com/office/drawing/2014/main" id="{3A56E125-1F97-4955-AD57-9C1FAA8288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1953" y="2779836"/>
            <a:ext cx="5769286" cy="4078164"/>
          </a:xfrm>
          <a:prstGeom prst="rect">
            <a:avLst/>
          </a:prstGeom>
        </p:spPr>
      </p:pic>
      <p:sp>
        <p:nvSpPr>
          <p:cNvPr id="4" name="TextBox 3">
            <a:extLst>
              <a:ext uri="{FF2B5EF4-FFF2-40B4-BE49-F238E27FC236}">
                <a16:creationId xmlns:a16="http://schemas.microsoft.com/office/drawing/2014/main" id="{582ED881-91E6-424E-838D-B7BBFD56FE59}"/>
              </a:ext>
            </a:extLst>
          </p:cNvPr>
          <p:cNvSpPr txBox="1"/>
          <p:nvPr/>
        </p:nvSpPr>
        <p:spPr>
          <a:xfrm>
            <a:off x="8813034" y="5851612"/>
            <a:ext cx="3025935" cy="769441"/>
          </a:xfrm>
          <a:prstGeom prst="rect">
            <a:avLst/>
          </a:prstGeom>
          <a:noFill/>
        </p:spPr>
        <p:txBody>
          <a:bodyPr wrap="square" rtlCol="0">
            <a:spAutoFit/>
          </a:bodyPr>
          <a:lstStyle/>
          <a:p>
            <a:r>
              <a:rPr lang="en-US" sz="1100" i="1" dirty="0"/>
              <a:t>This script was developed as part of the South Sudan Flood Damage and Needs Assessment with funding from the GFDRR JIT Recovery and PDNA Facility</a:t>
            </a:r>
          </a:p>
        </p:txBody>
      </p:sp>
    </p:spTree>
    <p:extLst>
      <p:ext uri="{BB962C8B-B14F-4D97-AF65-F5344CB8AC3E}">
        <p14:creationId xmlns:p14="http://schemas.microsoft.com/office/powerpoint/2010/main" val="21903864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10223</TotalTime>
  <Words>659</Words>
  <Application>Microsoft Office PowerPoint</Application>
  <PresentationFormat>Widescreen</PresentationFormat>
  <Paragraphs>102</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-apple-system</vt:lpstr>
      <vt:lpstr>Arial</vt:lpstr>
      <vt:lpstr>Calibri</vt:lpstr>
      <vt:lpstr>Calibri Light</vt:lpstr>
      <vt:lpstr>Office Theme</vt:lpstr>
      <vt:lpstr>Flood extent mapping</vt:lpstr>
      <vt:lpstr>What solution is best suited for my case?</vt:lpstr>
      <vt:lpstr>S1 – Anomaly Detection</vt:lpstr>
      <vt:lpstr>S1 – NDFI</vt:lpstr>
      <vt:lpstr>S1 – NDFVI</vt:lpstr>
      <vt:lpstr>S2 – SVM</vt:lpstr>
      <vt:lpstr>S1 + S2 Data Fusion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Flood extent mapping</dc:title>
  <dc:creator>Clara Ivanescu</dc:creator>
  <cp:lastModifiedBy>Clara Ivanescu</cp:lastModifiedBy>
  <cp:revision>15</cp:revision>
  <dcterms:created xsi:type="dcterms:W3CDTF">2021-03-15T20:23:31Z</dcterms:created>
  <dcterms:modified xsi:type="dcterms:W3CDTF">2021-08-04T19:36:09Z</dcterms:modified>
</cp:coreProperties>
</file>

<file path=docProps/thumbnail.jpeg>
</file>